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Dekko" charset="1" panose="00000500000000000000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  <p:embeddedFont>
      <p:font typeface="Canva Sans Medium" charset="1" panose="020B0603030501040103"/>
      <p:regular r:id="rId19"/>
    </p:embeddedFont>
    <p:embeddedFont>
      <p:font typeface="Canva Sans Medium Italics" charset="1" panose="020B0603030501040103"/>
      <p:regular r:id="rId20"/>
    </p:embeddedFont>
    <p:embeddedFont>
      <p:font typeface="Repo Bold" charset="1" panose="02000503040000020004"/>
      <p:regular r:id="rId21"/>
    </p:embeddedFont>
    <p:embeddedFont>
      <p:font typeface="Repo Bold Bold" charset="1" panose="020005030400000200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1drv.ms/v/s!AkHfHRJ2XNBAgS5hGRhJZLoqYHkT?e=NAWDhe" TargetMode="External" Type="http://schemas.openxmlformats.org/officeDocument/2006/relationships/hyperlink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gif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100000">
            <a:off x="-2183004" y="-116698"/>
            <a:ext cx="7820097" cy="4308162"/>
          </a:xfrm>
          <a:custGeom>
            <a:avLst/>
            <a:gdLst/>
            <a:ahLst/>
            <a:cxnLst/>
            <a:rect r="r" b="b" t="t" l="l"/>
            <a:pathLst>
              <a:path h="4308162" w="7820097">
                <a:moveTo>
                  <a:pt x="0" y="0"/>
                </a:moveTo>
                <a:lnTo>
                  <a:pt x="7820096" y="0"/>
                </a:lnTo>
                <a:lnTo>
                  <a:pt x="7820096" y="4308162"/>
                </a:lnTo>
                <a:lnTo>
                  <a:pt x="0" y="430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660245" y="1028700"/>
            <a:ext cx="11624773" cy="8229600"/>
            <a:chOff x="0" y="0"/>
            <a:chExt cx="5293141" cy="37472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293141" cy="3747207"/>
            </a:xfrm>
            <a:custGeom>
              <a:avLst/>
              <a:gdLst/>
              <a:ahLst/>
              <a:cxnLst/>
              <a:rect r="r" b="b" t="t" l="l"/>
              <a:pathLst>
                <a:path h="3747207" w="5293141">
                  <a:moveTo>
                    <a:pt x="22643" y="0"/>
                  </a:moveTo>
                  <a:lnTo>
                    <a:pt x="5270498" y="0"/>
                  </a:lnTo>
                  <a:cubicBezTo>
                    <a:pt x="5283004" y="0"/>
                    <a:pt x="5293141" y="10138"/>
                    <a:pt x="5293141" y="22643"/>
                  </a:cubicBezTo>
                  <a:lnTo>
                    <a:pt x="5293141" y="3724564"/>
                  </a:lnTo>
                  <a:cubicBezTo>
                    <a:pt x="5293141" y="3737070"/>
                    <a:pt x="5283004" y="3747207"/>
                    <a:pt x="5270498" y="3747207"/>
                  </a:cubicBezTo>
                  <a:lnTo>
                    <a:pt x="22643" y="3747207"/>
                  </a:lnTo>
                  <a:cubicBezTo>
                    <a:pt x="10138" y="3747207"/>
                    <a:pt x="0" y="3737070"/>
                    <a:pt x="0" y="3724564"/>
                  </a:cubicBezTo>
                  <a:lnTo>
                    <a:pt x="0" y="22643"/>
                  </a:lnTo>
                  <a:cubicBezTo>
                    <a:pt x="0" y="10138"/>
                    <a:pt x="10138" y="0"/>
                    <a:pt x="22643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5293141" cy="375673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47643" y="2037383"/>
            <a:ext cx="5456124" cy="1700931"/>
            <a:chOff x="0" y="0"/>
            <a:chExt cx="1962273" cy="6117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62273" cy="611733"/>
            </a:xfrm>
            <a:custGeom>
              <a:avLst/>
              <a:gdLst/>
              <a:ahLst/>
              <a:cxnLst/>
              <a:rect r="r" b="b" t="t" l="l"/>
              <a:pathLst>
                <a:path h="611733" w="196227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1962273" cy="6212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57797" y="4050661"/>
            <a:ext cx="6035818" cy="3727118"/>
          </a:xfrm>
          <a:custGeom>
            <a:avLst/>
            <a:gdLst/>
            <a:ahLst/>
            <a:cxnLst/>
            <a:rect r="r" b="b" t="t" l="l"/>
            <a:pathLst>
              <a:path h="3727118" w="6035818">
                <a:moveTo>
                  <a:pt x="0" y="0"/>
                </a:moveTo>
                <a:lnTo>
                  <a:pt x="6035818" y="0"/>
                </a:lnTo>
                <a:lnTo>
                  <a:pt x="6035818" y="3727118"/>
                </a:lnTo>
                <a:lnTo>
                  <a:pt x="0" y="37271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63046" y="2145700"/>
            <a:ext cx="5025319" cy="1171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68"/>
              </a:lnSpc>
              <a:spcBef>
                <a:spcPct val="0"/>
              </a:spcBef>
            </a:pPr>
            <a:r>
              <a:rPr lang="en-US" sz="6763">
                <a:solidFill>
                  <a:srgbClr val="000000"/>
                </a:solidFill>
                <a:latin typeface="Repo Bold"/>
              </a:rPr>
              <a:t>Group 27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870058" y="1413269"/>
            <a:ext cx="912582" cy="228145"/>
          </a:xfrm>
          <a:custGeom>
            <a:avLst/>
            <a:gdLst/>
            <a:ahLst/>
            <a:cxnLst/>
            <a:rect r="r" b="b" t="t" l="l"/>
            <a:pathLst>
              <a:path h="228145" w="912582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117407" y="3121939"/>
            <a:ext cx="2707990" cy="2207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 spc="-15">
                <a:solidFill>
                  <a:srgbClr val="000000"/>
                </a:solidFill>
                <a:latin typeface="DM Sans Italics"/>
              </a:rPr>
              <a:t>Quản lý git, </a:t>
            </a:r>
          </a:p>
          <a:p>
            <a:pPr>
              <a:lnSpc>
                <a:spcPts val="2239"/>
              </a:lnSpc>
            </a:pPr>
            <a:r>
              <a:rPr lang="en-US" sz="1599" spc="-15">
                <a:solidFill>
                  <a:srgbClr val="000000"/>
                </a:solidFill>
                <a:latin typeface="DM Sans Italics"/>
              </a:rPr>
              <a:t>General Class Diagram, </a:t>
            </a:r>
          </a:p>
          <a:p>
            <a:pPr>
              <a:lnSpc>
                <a:spcPts val="2239"/>
              </a:lnSpc>
            </a:pPr>
            <a:r>
              <a:rPr lang="en-US" sz="1599" spc="-15">
                <a:solidFill>
                  <a:srgbClr val="000000"/>
                </a:solidFill>
                <a:latin typeface="DM Sans Italics"/>
              </a:rPr>
              <a:t>Thiết kế Details Class Diagram, </a:t>
            </a:r>
          </a:p>
          <a:p>
            <a:pPr>
              <a:lnSpc>
                <a:spcPts val="2239"/>
              </a:lnSpc>
            </a:pPr>
            <a:r>
              <a:rPr lang="en-US" sz="1599" spc="-15">
                <a:solidFill>
                  <a:srgbClr val="000000"/>
                </a:solidFill>
                <a:latin typeface="DM Sans Italics"/>
              </a:rPr>
              <a:t>Console, </a:t>
            </a:r>
          </a:p>
          <a:p>
            <a:pPr>
              <a:lnSpc>
                <a:spcPts val="2239"/>
              </a:lnSpc>
            </a:pPr>
            <a:r>
              <a:rPr lang="en-US" sz="1599" spc="-15">
                <a:solidFill>
                  <a:srgbClr val="000000"/>
                </a:solidFill>
                <a:latin typeface="DM Sans Italics"/>
              </a:rPr>
              <a:t>Chỉnh sửa GUI Player With Bot.</a:t>
            </a:r>
          </a:p>
          <a:p>
            <a:pPr marL="0" indent="0" lvl="0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117407" y="2567645"/>
            <a:ext cx="1880512" cy="2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09"/>
              </a:lnSpc>
              <a:spcBef>
                <a:spcPct val="0"/>
              </a:spcBef>
            </a:pPr>
            <a:r>
              <a:rPr lang="en-US" sz="1649">
                <a:solidFill>
                  <a:srgbClr val="000000"/>
                </a:solidFill>
                <a:latin typeface="DM Sans Bold"/>
              </a:rPr>
              <a:t>Dương Minh Phúc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17407" y="6371057"/>
            <a:ext cx="2707990" cy="2207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 spc="-15">
                <a:solidFill>
                  <a:srgbClr val="000000"/>
                </a:solidFill>
                <a:latin typeface="DM Sans Italics"/>
              </a:rPr>
              <a:t>Chỉnh sửa Details Class Diagram, </a:t>
            </a:r>
          </a:p>
          <a:p>
            <a:pPr>
              <a:lnSpc>
                <a:spcPts val="2239"/>
              </a:lnSpc>
            </a:pPr>
            <a:r>
              <a:rPr lang="en-US" sz="1599" spc="-15">
                <a:solidFill>
                  <a:srgbClr val="000000"/>
                </a:solidFill>
                <a:latin typeface="DM Sans Italics"/>
              </a:rPr>
              <a:t>Gem, </a:t>
            </a:r>
          </a:p>
          <a:p>
            <a:pPr>
              <a:lnSpc>
                <a:spcPts val="2239"/>
              </a:lnSpc>
            </a:pPr>
            <a:r>
              <a:rPr lang="en-US" sz="1599" spc="-15">
                <a:solidFill>
                  <a:srgbClr val="000000"/>
                </a:solidFill>
                <a:latin typeface="DM Sans Italics"/>
              </a:rPr>
              <a:t>Player, </a:t>
            </a:r>
          </a:p>
          <a:p>
            <a:pPr>
              <a:lnSpc>
                <a:spcPts val="2239"/>
              </a:lnSpc>
            </a:pPr>
            <a:r>
              <a:rPr lang="en-US" sz="1599" spc="-15">
                <a:solidFill>
                  <a:srgbClr val="000000"/>
                </a:solidFill>
                <a:latin typeface="DM Sans Italics"/>
              </a:rPr>
              <a:t>Thêm tính năng Play with Bot ( Sửa Board, Player, Thêm class Move).</a:t>
            </a:r>
          </a:p>
          <a:p>
            <a:pPr marL="0" indent="0" lvl="0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117407" y="5885645"/>
            <a:ext cx="1722800" cy="2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09"/>
              </a:lnSpc>
              <a:spcBef>
                <a:spcPct val="0"/>
              </a:spcBef>
            </a:pPr>
            <a:r>
              <a:rPr lang="en-US" sz="1649">
                <a:solidFill>
                  <a:srgbClr val="000000"/>
                </a:solidFill>
                <a:latin typeface="DM Sans Bold"/>
              </a:rPr>
              <a:t>Trần Đăng Phúc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62068" y="3108811"/>
            <a:ext cx="2707990" cy="165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 spc="-15">
                <a:solidFill>
                  <a:srgbClr val="000000"/>
                </a:solidFill>
                <a:latin typeface="DM Sans Italics"/>
              </a:rPr>
              <a:t>Use-case diagram, </a:t>
            </a:r>
          </a:p>
          <a:p>
            <a:pPr>
              <a:lnSpc>
                <a:spcPts val="2239"/>
              </a:lnSpc>
            </a:pPr>
            <a:r>
              <a:rPr lang="en-US" sz="1599" spc="-15">
                <a:solidFill>
                  <a:srgbClr val="000000"/>
                </a:solidFill>
                <a:latin typeface="DM Sans Italics"/>
              </a:rPr>
              <a:t>Shape, </a:t>
            </a:r>
          </a:p>
          <a:p>
            <a:pPr>
              <a:lnSpc>
                <a:spcPts val="2239"/>
              </a:lnSpc>
            </a:pPr>
            <a:r>
              <a:rPr lang="en-US" sz="1599" spc="-15">
                <a:solidFill>
                  <a:srgbClr val="000000"/>
                </a:solidFill>
                <a:latin typeface="DM Sans Italics"/>
              </a:rPr>
              <a:t>Board, </a:t>
            </a:r>
          </a:p>
          <a:p>
            <a:pPr>
              <a:lnSpc>
                <a:spcPts val="2239"/>
              </a:lnSpc>
            </a:pPr>
            <a:r>
              <a:rPr lang="en-US" sz="1599" spc="-15">
                <a:solidFill>
                  <a:srgbClr val="000000"/>
                </a:solidFill>
                <a:latin typeface="DM Sans Italics"/>
              </a:rPr>
              <a:t>Làm Slide, </a:t>
            </a:r>
          </a:p>
          <a:p>
            <a:pPr>
              <a:lnSpc>
                <a:spcPts val="2239"/>
              </a:lnSpc>
            </a:pPr>
            <a:r>
              <a:rPr lang="en-US" sz="1599" spc="-15">
                <a:solidFill>
                  <a:srgbClr val="000000"/>
                </a:solidFill>
                <a:latin typeface="DM Sans Italics"/>
              </a:rPr>
              <a:t>Viết Báo Cáo</a:t>
            </a:r>
          </a:p>
          <a:p>
            <a:pPr marL="0" indent="0" lvl="0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162068" y="2530049"/>
            <a:ext cx="2156827" cy="2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09"/>
              </a:lnSpc>
              <a:spcBef>
                <a:spcPct val="0"/>
              </a:spcBef>
            </a:pPr>
            <a:r>
              <a:rPr lang="en-US" sz="1649">
                <a:solidFill>
                  <a:srgbClr val="000000"/>
                </a:solidFill>
                <a:latin typeface="DM Sans Bold"/>
              </a:rPr>
              <a:t>Phạm Hữu Phúc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42777" y="6287270"/>
            <a:ext cx="2707990" cy="110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 spc="-15">
                <a:solidFill>
                  <a:srgbClr val="000000"/>
                </a:solidFill>
                <a:latin typeface="DM Sans Italics"/>
              </a:rPr>
              <a:t>Thiết kế hình ảnh mà nhóm sử dụng, </a:t>
            </a:r>
          </a:p>
          <a:p>
            <a:pPr>
              <a:lnSpc>
                <a:spcPts val="2239"/>
              </a:lnSpc>
            </a:pPr>
            <a:r>
              <a:rPr lang="en-US" sz="1599" spc="-15">
                <a:solidFill>
                  <a:srgbClr val="000000"/>
                </a:solidFill>
                <a:latin typeface="DM Sans Italics"/>
              </a:rPr>
              <a:t>Xây dựng GUI.</a:t>
            </a:r>
          </a:p>
          <a:p>
            <a:pPr marL="0" indent="0" lvl="0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3342777" y="5885645"/>
            <a:ext cx="2156827" cy="2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09"/>
              </a:lnSpc>
              <a:spcBef>
                <a:spcPct val="0"/>
              </a:spcBef>
            </a:pPr>
            <a:r>
              <a:rPr lang="en-US" sz="1649">
                <a:solidFill>
                  <a:srgbClr val="000000"/>
                </a:solidFill>
                <a:latin typeface="DM Sans Bold"/>
              </a:rPr>
              <a:t>Phạm Hiểu Phương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2533475">
            <a:off x="14640608" y="8018200"/>
            <a:ext cx="3896408" cy="2146567"/>
          </a:xfrm>
          <a:custGeom>
            <a:avLst/>
            <a:gdLst/>
            <a:ahLst/>
            <a:cxnLst/>
            <a:rect r="r" b="b" t="t" l="l"/>
            <a:pathLst>
              <a:path h="2146567" w="3896408">
                <a:moveTo>
                  <a:pt x="0" y="0"/>
                </a:moveTo>
                <a:lnTo>
                  <a:pt x="3896408" y="0"/>
                </a:lnTo>
                <a:lnTo>
                  <a:pt x="3896408" y="2146567"/>
                </a:lnTo>
                <a:lnTo>
                  <a:pt x="0" y="21465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720977" y="4935864"/>
            <a:ext cx="4767388" cy="1842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00"/>
              </a:lnSpc>
              <a:spcBef>
                <a:spcPct val="0"/>
              </a:spcBef>
            </a:pPr>
            <a:r>
              <a:rPr lang="en-US" sz="5214">
                <a:solidFill>
                  <a:srgbClr val="000000"/>
                </a:solidFill>
                <a:latin typeface="Repo Bold Bold"/>
              </a:rPr>
              <a:t>TOPIC 8 Ô ĂN QUAN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04293" y="1160040"/>
            <a:ext cx="8308966" cy="88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88"/>
              </a:lnSpc>
              <a:spcBef>
                <a:spcPct val="0"/>
              </a:spcBef>
            </a:pPr>
            <a:r>
              <a:rPr lang="en-US" sz="5063">
                <a:solidFill>
                  <a:srgbClr val="000000"/>
                </a:solidFill>
                <a:latin typeface="Repo Bold"/>
              </a:rPr>
              <a:t>1.Member and assignment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35148" y="49197"/>
            <a:ext cx="2044731" cy="2044731"/>
          </a:xfrm>
          <a:custGeom>
            <a:avLst/>
            <a:gdLst/>
            <a:ahLst/>
            <a:cxnLst/>
            <a:rect r="r" b="b" t="t" l="l"/>
            <a:pathLst>
              <a:path h="2044731" w="2044731">
                <a:moveTo>
                  <a:pt x="0" y="0"/>
                </a:moveTo>
                <a:lnTo>
                  <a:pt x="2044731" y="0"/>
                </a:lnTo>
                <a:lnTo>
                  <a:pt x="2044731" y="2044731"/>
                </a:lnTo>
                <a:lnTo>
                  <a:pt x="0" y="2044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20709" y="7878082"/>
            <a:ext cx="2172063" cy="2172063"/>
          </a:xfrm>
          <a:custGeom>
            <a:avLst/>
            <a:gdLst/>
            <a:ahLst/>
            <a:cxnLst/>
            <a:rect r="r" b="b" t="t" l="l"/>
            <a:pathLst>
              <a:path h="2172063" w="2172063">
                <a:moveTo>
                  <a:pt x="0" y="0"/>
                </a:moveTo>
                <a:lnTo>
                  <a:pt x="2172063" y="0"/>
                </a:lnTo>
                <a:lnTo>
                  <a:pt x="2172063" y="2172063"/>
                </a:lnTo>
                <a:lnTo>
                  <a:pt x="0" y="2172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83287" y="49197"/>
            <a:ext cx="2001869" cy="2001869"/>
          </a:xfrm>
          <a:custGeom>
            <a:avLst/>
            <a:gdLst/>
            <a:ahLst/>
            <a:cxnLst/>
            <a:rect r="r" b="b" t="t" l="l"/>
            <a:pathLst>
              <a:path h="2001869" w="2001869">
                <a:moveTo>
                  <a:pt x="0" y="0"/>
                </a:moveTo>
                <a:lnTo>
                  <a:pt x="2001869" y="0"/>
                </a:lnTo>
                <a:lnTo>
                  <a:pt x="2001869" y="2001869"/>
                </a:lnTo>
                <a:lnTo>
                  <a:pt x="0" y="200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1460" y="0"/>
            <a:ext cx="13542380" cy="10287000"/>
          </a:xfrm>
          <a:custGeom>
            <a:avLst/>
            <a:gdLst/>
            <a:ahLst/>
            <a:cxnLst/>
            <a:rect r="r" b="b" t="t" l="l"/>
            <a:pathLst>
              <a:path h="10287000" w="13542380">
                <a:moveTo>
                  <a:pt x="0" y="0"/>
                </a:moveTo>
                <a:lnTo>
                  <a:pt x="13542380" y="0"/>
                </a:lnTo>
                <a:lnTo>
                  <a:pt x="135423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54014" y="9163050"/>
            <a:ext cx="366930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kko"/>
              </a:rPr>
              <a:t>class diagram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D2D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57810" y="3971151"/>
            <a:ext cx="20684699" cy="2700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1"/>
              </a:lnSpc>
            </a:pPr>
            <a:r>
              <a:rPr lang="en-US" sz="3937">
                <a:solidFill>
                  <a:srgbClr val="000000"/>
                </a:solidFill>
                <a:latin typeface="DM Sans"/>
              </a:rPr>
              <a:t>Console và Move có quan hệ Association với Board.</a:t>
            </a:r>
          </a:p>
          <a:p>
            <a:pPr algn="just">
              <a:lnSpc>
                <a:spcPts val="4331"/>
              </a:lnSpc>
            </a:pPr>
            <a:r>
              <a:rPr lang="en-US" sz="3937">
                <a:solidFill>
                  <a:srgbClr val="000000"/>
                </a:solidFill>
                <a:latin typeface="DM Sans"/>
              </a:rPr>
              <a:t>Console Association với Player.</a:t>
            </a:r>
          </a:p>
          <a:p>
            <a:pPr algn="just">
              <a:lnSpc>
                <a:spcPts val="4331"/>
              </a:lnSpc>
            </a:pPr>
            <a:r>
              <a:rPr lang="en-US" sz="3937">
                <a:solidFill>
                  <a:srgbClr val="000000"/>
                </a:solidFill>
                <a:latin typeface="DM Sans"/>
              </a:rPr>
              <a:t>Board Dependency với Player.</a:t>
            </a:r>
          </a:p>
          <a:p>
            <a:pPr algn="just">
              <a:lnSpc>
                <a:spcPts val="4331"/>
              </a:lnSpc>
            </a:pPr>
            <a:r>
              <a:rPr lang="en-US" sz="3937">
                <a:solidFill>
                  <a:srgbClr val="000000"/>
                </a:solidFill>
                <a:latin typeface="DM Sans"/>
              </a:rPr>
              <a:t>BotPlayer Dependency với Board và Move.</a:t>
            </a:r>
          </a:p>
          <a:p>
            <a:pPr algn="just">
              <a:lnSpc>
                <a:spcPts val="433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1605"/>
            <a:ext cx="108192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10.Demo scenario with video link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277995"/>
            <a:ext cx="16230600" cy="161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9"/>
              </a:lnSpc>
            </a:pPr>
            <a:r>
              <a:rPr lang="en-US" sz="4599" u="sng">
                <a:solidFill>
                  <a:srgbClr val="000000"/>
                </a:solidFill>
                <a:latin typeface="Arimo"/>
                <a:hlinkClick r:id="rId2" tooltip="https://1drv.ms/v/s!AkHfHRJ2XNBAgS5hGRhJZLoqYHkT?e=NAWDhe"/>
              </a:rPr>
              <a:t>https://1drv.ms/v/s!AkHfHRJ2XNBAgS5hGRhJZLoqYHkT?e=NAWDhe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1447" y="2206801"/>
            <a:ext cx="5652818" cy="7560638"/>
            <a:chOff x="0" y="0"/>
            <a:chExt cx="4812880" cy="64372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2880" cy="6437222"/>
            </a:xfrm>
            <a:custGeom>
              <a:avLst/>
              <a:gdLst/>
              <a:ahLst/>
              <a:cxnLst/>
              <a:rect r="r" b="b" t="t" l="l"/>
              <a:pathLst>
                <a:path h="6437222" w="4812880">
                  <a:moveTo>
                    <a:pt x="4688420" y="6437221"/>
                  </a:moveTo>
                  <a:lnTo>
                    <a:pt x="124460" y="6437221"/>
                  </a:lnTo>
                  <a:cubicBezTo>
                    <a:pt x="55880" y="6437221"/>
                    <a:pt x="0" y="6381341"/>
                    <a:pt x="0" y="631276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88420" y="0"/>
                  </a:lnTo>
                  <a:cubicBezTo>
                    <a:pt x="4757000" y="0"/>
                    <a:pt x="4812880" y="55880"/>
                    <a:pt x="4812880" y="124460"/>
                  </a:cubicBezTo>
                  <a:lnTo>
                    <a:pt x="4812880" y="6312762"/>
                  </a:lnTo>
                  <a:cubicBezTo>
                    <a:pt x="4812880" y="6381341"/>
                    <a:pt x="4757000" y="6437222"/>
                    <a:pt x="4688420" y="6437222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150485" y="2206801"/>
            <a:ext cx="5652818" cy="7560638"/>
            <a:chOff x="0" y="0"/>
            <a:chExt cx="4812880" cy="64372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2880" cy="6437222"/>
            </a:xfrm>
            <a:custGeom>
              <a:avLst/>
              <a:gdLst/>
              <a:ahLst/>
              <a:cxnLst/>
              <a:rect r="r" b="b" t="t" l="l"/>
              <a:pathLst>
                <a:path h="6437222" w="4812880">
                  <a:moveTo>
                    <a:pt x="4688420" y="6437221"/>
                  </a:moveTo>
                  <a:lnTo>
                    <a:pt x="124460" y="6437221"/>
                  </a:lnTo>
                  <a:cubicBezTo>
                    <a:pt x="55880" y="6437221"/>
                    <a:pt x="0" y="6381341"/>
                    <a:pt x="0" y="631276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88420" y="0"/>
                  </a:lnTo>
                  <a:cubicBezTo>
                    <a:pt x="4757000" y="0"/>
                    <a:pt x="4812880" y="55880"/>
                    <a:pt x="4812880" y="124460"/>
                  </a:cubicBezTo>
                  <a:lnTo>
                    <a:pt x="4812880" y="6312762"/>
                  </a:lnTo>
                  <a:cubicBezTo>
                    <a:pt x="4812880" y="6381341"/>
                    <a:pt x="4757000" y="6437222"/>
                    <a:pt x="4688420" y="6437222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077227" y="770488"/>
            <a:ext cx="6807069" cy="835517"/>
            <a:chOff x="0" y="0"/>
            <a:chExt cx="9076092" cy="111402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9076092" cy="1114023"/>
              <a:chOff x="0" y="0"/>
              <a:chExt cx="9386865" cy="11521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9386865" cy="1152168"/>
              </a:xfrm>
              <a:custGeom>
                <a:avLst/>
                <a:gdLst/>
                <a:ahLst/>
                <a:cxnLst/>
                <a:rect r="r" b="b" t="t" l="l"/>
                <a:pathLst>
                  <a:path h="1152168" w="9386865">
                    <a:moveTo>
                      <a:pt x="9262405" y="1152168"/>
                    </a:moveTo>
                    <a:lnTo>
                      <a:pt x="124460" y="1152168"/>
                    </a:lnTo>
                    <a:cubicBezTo>
                      <a:pt x="55880" y="1152168"/>
                      <a:pt x="0" y="1096288"/>
                      <a:pt x="0" y="102770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9262405" y="0"/>
                    </a:lnTo>
                    <a:cubicBezTo>
                      <a:pt x="9330985" y="0"/>
                      <a:pt x="9386865" y="55880"/>
                      <a:pt x="9386865" y="124460"/>
                    </a:cubicBezTo>
                    <a:lnTo>
                      <a:pt x="9386865" y="1027708"/>
                    </a:lnTo>
                    <a:cubicBezTo>
                      <a:pt x="9386865" y="1096288"/>
                      <a:pt x="9330985" y="1152168"/>
                      <a:pt x="9262405" y="1152168"/>
                    </a:cubicBezTo>
                    <a:close/>
                  </a:path>
                </a:pathLst>
              </a:custGeom>
              <a:solidFill>
                <a:srgbClr val="D2D5FF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885006" y="378267"/>
              <a:ext cx="7596197" cy="339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17"/>
                </a:lnSpc>
              </a:pPr>
              <a:r>
                <a:rPr lang="en-US" sz="1512">
                  <a:solidFill>
                    <a:srgbClr val="100F0D"/>
                  </a:solidFill>
                  <a:latin typeface="DM Sans"/>
                </a:rPr>
                <a:t>Yêu cầu về thiết kế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91447" y="502943"/>
            <a:ext cx="3999868" cy="1385811"/>
            <a:chOff x="0" y="0"/>
            <a:chExt cx="5333157" cy="184774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5333157" cy="1847748"/>
              <a:chOff x="0" y="0"/>
              <a:chExt cx="14333847" cy="496616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4333848" cy="5065226"/>
              </a:xfrm>
              <a:custGeom>
                <a:avLst/>
                <a:gdLst/>
                <a:ahLst/>
                <a:cxnLst/>
                <a:rect r="r" b="b" t="t" l="l"/>
                <a:pathLst>
                  <a:path h="5065226" w="14333848">
                    <a:moveTo>
                      <a:pt x="13711548" y="4494996"/>
                    </a:moveTo>
                    <a:cubicBezTo>
                      <a:pt x="13711548" y="4488646"/>
                      <a:pt x="13712817" y="4483566"/>
                      <a:pt x="13712817" y="4475946"/>
                    </a:cubicBezTo>
                    <a:lnTo>
                      <a:pt x="13712817" y="490220"/>
                    </a:lnTo>
                    <a:cubicBezTo>
                      <a:pt x="13712817" y="220980"/>
                      <a:pt x="13503267" y="0"/>
                      <a:pt x="13246728" y="0"/>
                    </a:cubicBezTo>
                    <a:lnTo>
                      <a:pt x="467360" y="0"/>
                    </a:lnTo>
                    <a:cubicBezTo>
                      <a:pt x="210820" y="0"/>
                      <a:pt x="0" y="220980"/>
                      <a:pt x="0" y="490220"/>
                    </a:cubicBezTo>
                    <a:lnTo>
                      <a:pt x="0" y="4475946"/>
                    </a:lnTo>
                    <a:cubicBezTo>
                      <a:pt x="0" y="4745186"/>
                      <a:pt x="209550" y="4966166"/>
                      <a:pt x="466090" y="4966166"/>
                    </a:cubicBezTo>
                    <a:lnTo>
                      <a:pt x="13245458" y="4966166"/>
                    </a:lnTo>
                    <a:cubicBezTo>
                      <a:pt x="13358487" y="4966166"/>
                      <a:pt x="13462628" y="4922986"/>
                      <a:pt x="13542637" y="4853136"/>
                    </a:cubicBezTo>
                    <a:cubicBezTo>
                      <a:pt x="13673448" y="4924256"/>
                      <a:pt x="13985867" y="5065226"/>
                      <a:pt x="14332578" y="4858216"/>
                    </a:cubicBezTo>
                    <a:cubicBezTo>
                      <a:pt x="14333848" y="4858216"/>
                      <a:pt x="14021428" y="4859486"/>
                      <a:pt x="13711548" y="4494996"/>
                    </a:cubicBezTo>
                    <a:close/>
                  </a:path>
                </a:pathLst>
              </a:custGeom>
              <a:solidFill>
                <a:srgbClr val="541FC4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477442" y="302264"/>
              <a:ext cx="4186874" cy="1354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50"/>
                </a:lnSpc>
              </a:pPr>
              <a:r>
                <a:rPr lang="en-US" sz="3850" spc="-38">
                  <a:solidFill>
                    <a:srgbClr val="FFFFFF"/>
                  </a:solidFill>
                  <a:latin typeface="DM Sans Bold"/>
                </a:rPr>
                <a:t>2.</a:t>
              </a:r>
              <a:r>
                <a:rPr lang="en-US" sz="3850" spc="-38">
                  <a:solidFill>
                    <a:srgbClr val="FFFFFF"/>
                  </a:solidFill>
                  <a:latin typeface="DM Sans Bold"/>
                </a:rPr>
                <a:t>Problem </a:t>
              </a:r>
            </a:p>
            <a:p>
              <a:pPr algn="ctr">
                <a:lnSpc>
                  <a:spcPts val="3850"/>
                </a:lnSpc>
              </a:pPr>
              <a:r>
                <a:rPr lang="en-US" sz="3850" spc="-38">
                  <a:solidFill>
                    <a:srgbClr val="FFFFFF"/>
                  </a:solidFill>
                  <a:latin typeface="DM Sans Bold"/>
                </a:rPr>
                <a:t>Statement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309071" y="2206801"/>
            <a:ext cx="5666153" cy="7560638"/>
            <a:chOff x="0" y="0"/>
            <a:chExt cx="4824233" cy="6437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24233" cy="6437222"/>
            </a:xfrm>
            <a:custGeom>
              <a:avLst/>
              <a:gdLst/>
              <a:ahLst/>
              <a:cxnLst/>
              <a:rect r="r" b="b" t="t" l="l"/>
              <a:pathLst>
                <a:path h="6437222" w="4824233">
                  <a:moveTo>
                    <a:pt x="4699773" y="6437221"/>
                  </a:moveTo>
                  <a:lnTo>
                    <a:pt x="124460" y="6437221"/>
                  </a:lnTo>
                  <a:cubicBezTo>
                    <a:pt x="55880" y="6437221"/>
                    <a:pt x="0" y="6381341"/>
                    <a:pt x="0" y="631276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99773" y="0"/>
                  </a:lnTo>
                  <a:cubicBezTo>
                    <a:pt x="4768353" y="0"/>
                    <a:pt x="4824233" y="55880"/>
                    <a:pt x="4824233" y="124460"/>
                  </a:cubicBezTo>
                  <a:lnTo>
                    <a:pt x="4824233" y="6312762"/>
                  </a:lnTo>
                  <a:cubicBezTo>
                    <a:pt x="4824233" y="6381341"/>
                    <a:pt x="4768353" y="6437222"/>
                    <a:pt x="4699773" y="6437222"/>
                  </a:cubicBezTo>
                  <a:close/>
                </a:path>
              </a:pathLst>
            </a:custGeom>
            <a:solidFill>
              <a:srgbClr val="EDF0F2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309071" y="2206801"/>
            <a:ext cx="5666153" cy="893280"/>
            <a:chOff x="0" y="0"/>
            <a:chExt cx="7554871" cy="1191039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7554871" cy="1191039"/>
              <a:chOff x="0" y="0"/>
              <a:chExt cx="7813556" cy="123182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813556" cy="1231822"/>
              </a:xfrm>
              <a:custGeom>
                <a:avLst/>
                <a:gdLst/>
                <a:ahLst/>
                <a:cxnLst/>
                <a:rect r="r" b="b" t="t" l="l"/>
                <a:pathLst>
                  <a:path h="1231822" w="7813556">
                    <a:moveTo>
                      <a:pt x="7689097" y="1231822"/>
                    </a:moveTo>
                    <a:lnTo>
                      <a:pt x="124460" y="1231822"/>
                    </a:lnTo>
                    <a:cubicBezTo>
                      <a:pt x="55880" y="1231822"/>
                      <a:pt x="0" y="1175942"/>
                      <a:pt x="0" y="110736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689097" y="0"/>
                    </a:lnTo>
                    <a:cubicBezTo>
                      <a:pt x="7757676" y="0"/>
                      <a:pt x="7813556" y="55880"/>
                      <a:pt x="7813556" y="124460"/>
                    </a:cubicBezTo>
                    <a:lnTo>
                      <a:pt x="7813556" y="1107362"/>
                    </a:lnTo>
                    <a:cubicBezTo>
                      <a:pt x="7813556" y="1175942"/>
                      <a:pt x="7757676" y="1231822"/>
                      <a:pt x="7689097" y="1231822"/>
                    </a:cubicBezTo>
                    <a:close/>
                  </a:path>
                </a:pathLst>
              </a:custGeom>
              <a:solidFill>
                <a:srgbClr val="FFB001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261669" y="398592"/>
              <a:ext cx="7017676" cy="392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DM Sans Bold"/>
                </a:rPr>
                <a:t>Main screen design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91447" y="2206801"/>
            <a:ext cx="5666153" cy="893280"/>
            <a:chOff x="0" y="0"/>
            <a:chExt cx="7554871" cy="1191039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7554871" cy="1191039"/>
              <a:chOff x="0" y="0"/>
              <a:chExt cx="7813556" cy="123182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7813556" cy="1231822"/>
              </a:xfrm>
              <a:custGeom>
                <a:avLst/>
                <a:gdLst/>
                <a:ahLst/>
                <a:cxnLst/>
                <a:rect r="r" b="b" t="t" l="l"/>
                <a:pathLst>
                  <a:path h="1231822" w="7813556">
                    <a:moveTo>
                      <a:pt x="7689097" y="1231822"/>
                    </a:moveTo>
                    <a:lnTo>
                      <a:pt x="124460" y="1231822"/>
                    </a:lnTo>
                    <a:cubicBezTo>
                      <a:pt x="55880" y="1231822"/>
                      <a:pt x="0" y="1175942"/>
                      <a:pt x="0" y="110736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689097" y="0"/>
                    </a:lnTo>
                    <a:cubicBezTo>
                      <a:pt x="7757676" y="0"/>
                      <a:pt x="7813556" y="55880"/>
                      <a:pt x="7813556" y="124460"/>
                    </a:cubicBezTo>
                    <a:lnTo>
                      <a:pt x="7813556" y="1107362"/>
                    </a:lnTo>
                    <a:cubicBezTo>
                      <a:pt x="7813556" y="1175942"/>
                      <a:pt x="7757676" y="1231822"/>
                      <a:pt x="7689097" y="1231822"/>
                    </a:cubicBezTo>
                    <a:close/>
                  </a:path>
                </a:pathLst>
              </a:custGeom>
              <a:solidFill>
                <a:srgbClr val="FF6363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261669" y="398592"/>
              <a:ext cx="7017676" cy="392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000">
                  <a:solidFill>
                    <a:srgbClr val="FFFFFF"/>
                  </a:solidFill>
                  <a:latin typeface="DM Sans"/>
                </a:rPr>
                <a:t>Problem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137150" y="2206801"/>
            <a:ext cx="5666153" cy="893280"/>
            <a:chOff x="0" y="0"/>
            <a:chExt cx="7554871" cy="1191039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7554871" cy="1191039"/>
              <a:chOff x="0" y="0"/>
              <a:chExt cx="7813556" cy="1231822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7813556" cy="1231822"/>
              </a:xfrm>
              <a:custGeom>
                <a:avLst/>
                <a:gdLst/>
                <a:ahLst/>
                <a:cxnLst/>
                <a:rect r="r" b="b" t="t" l="l"/>
                <a:pathLst>
                  <a:path h="1231822" w="7813556">
                    <a:moveTo>
                      <a:pt x="7689097" y="1231822"/>
                    </a:moveTo>
                    <a:lnTo>
                      <a:pt x="124460" y="1231822"/>
                    </a:lnTo>
                    <a:cubicBezTo>
                      <a:pt x="55880" y="1231822"/>
                      <a:pt x="0" y="1175942"/>
                      <a:pt x="0" y="110736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689097" y="0"/>
                    </a:lnTo>
                    <a:cubicBezTo>
                      <a:pt x="7757676" y="0"/>
                      <a:pt x="7813556" y="55880"/>
                      <a:pt x="7813556" y="124460"/>
                    </a:cubicBezTo>
                    <a:lnTo>
                      <a:pt x="7813556" y="1107362"/>
                    </a:lnTo>
                    <a:cubicBezTo>
                      <a:pt x="7813556" y="1175942"/>
                      <a:pt x="7757676" y="1231822"/>
                      <a:pt x="7689097" y="1231822"/>
                    </a:cubicBezTo>
                    <a:close/>
                  </a:path>
                </a:pathLst>
              </a:custGeom>
              <a:solidFill>
                <a:srgbClr val="43C466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261669" y="398592"/>
              <a:ext cx="7017676" cy="392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DM Sans"/>
                </a:rPr>
                <a:t>Gameplay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2767915" y="698294"/>
            <a:ext cx="1777212" cy="1001903"/>
          </a:xfrm>
          <a:custGeom>
            <a:avLst/>
            <a:gdLst/>
            <a:ahLst/>
            <a:cxnLst/>
            <a:rect r="r" b="b" t="t" l="l"/>
            <a:pathLst>
              <a:path h="1001903" w="1777212">
                <a:moveTo>
                  <a:pt x="0" y="0"/>
                </a:moveTo>
                <a:lnTo>
                  <a:pt x="1777212" y="0"/>
                </a:lnTo>
                <a:lnTo>
                  <a:pt x="1777212" y="1001903"/>
                </a:lnTo>
                <a:lnTo>
                  <a:pt x="0" y="10019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223419" y="560803"/>
            <a:ext cx="1558866" cy="1254887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028700" y="5506108"/>
            <a:ext cx="465148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DM Sans"/>
              </a:rPr>
              <a:t> Phát triển một ứng dụng trò chơi truyền thống Ô ăn quan.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714863" y="4891746"/>
            <a:ext cx="2340570" cy="287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999">
                <a:solidFill>
                  <a:srgbClr val="000000"/>
                </a:solidFill>
                <a:latin typeface="DM Sans"/>
              </a:rPr>
              <a:t>Bắt Đầu</a:t>
            </a:r>
          </a:p>
          <a:p>
            <a:pPr algn="ctr">
              <a:lnSpc>
                <a:spcPts val="3299"/>
              </a:lnSpc>
            </a:pPr>
          </a:p>
          <a:p>
            <a:pPr algn="ctr">
              <a:lnSpc>
                <a:spcPts val="3299"/>
              </a:lnSpc>
            </a:pPr>
            <a:r>
              <a:rPr lang="en-US" sz="2999">
                <a:solidFill>
                  <a:srgbClr val="000000"/>
                </a:solidFill>
                <a:latin typeface="DM Sans"/>
              </a:rPr>
              <a:t>Chơi Với Máy</a:t>
            </a:r>
          </a:p>
          <a:p>
            <a:pPr algn="ctr">
              <a:lnSpc>
                <a:spcPts val="3299"/>
              </a:lnSpc>
            </a:pPr>
          </a:p>
          <a:p>
            <a:pPr algn="ctr">
              <a:lnSpc>
                <a:spcPts val="3299"/>
              </a:lnSpc>
            </a:pPr>
            <a:r>
              <a:rPr lang="en-US" sz="2999">
                <a:solidFill>
                  <a:srgbClr val="000000"/>
                </a:solidFill>
                <a:latin typeface="DM Sans"/>
              </a:rPr>
              <a:t>Luật chơi</a:t>
            </a:r>
          </a:p>
          <a:p>
            <a:pPr algn="ctr">
              <a:lnSpc>
                <a:spcPts val="3299"/>
              </a:lnSpc>
            </a:pPr>
          </a:p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DM Sans"/>
              </a:rPr>
              <a:t>Thoát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19240" y="4186636"/>
            <a:ext cx="5101972" cy="5071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3"/>
              </a:lnSpc>
            </a:pPr>
            <a:r>
              <a:rPr lang="en-US" sz="2593">
                <a:solidFill>
                  <a:srgbClr val="000000"/>
                </a:solidFill>
                <a:latin typeface="DM Sans"/>
              </a:rPr>
              <a:t>Thao tác của người chơi: chọn ô bắt đầu thực hiện rải đá, chọn hướng rải đá.</a:t>
            </a:r>
          </a:p>
          <a:p>
            <a:pPr>
              <a:lnSpc>
                <a:spcPts val="2853"/>
              </a:lnSpc>
            </a:pPr>
          </a:p>
          <a:p>
            <a:pPr>
              <a:lnSpc>
                <a:spcPts val="2853"/>
              </a:lnSpc>
            </a:pPr>
            <a:r>
              <a:rPr lang="en-US" sz="2593">
                <a:solidFill>
                  <a:srgbClr val="000000"/>
                </a:solidFill>
                <a:latin typeface="DM Sans"/>
              </a:rPr>
              <a:t>Trò chơi chỉ rõ lượt chơi hiện tại thuộc về người chơi nào, hiển thị điểm của người chơi cạnh tên người chơi.</a:t>
            </a:r>
          </a:p>
          <a:p>
            <a:pPr>
              <a:lnSpc>
                <a:spcPts val="2853"/>
              </a:lnSpc>
            </a:pPr>
          </a:p>
          <a:p>
            <a:pPr>
              <a:lnSpc>
                <a:spcPts val="2853"/>
              </a:lnSpc>
            </a:pPr>
            <a:r>
              <a:rPr lang="en-US" sz="2593">
                <a:solidFill>
                  <a:srgbClr val="000000"/>
                </a:solidFill>
                <a:latin typeface="DM Sans"/>
              </a:rPr>
              <a:t>Kết thúc trò chơi, ứng dụng sẽ thông báo người chơi dành chiến thắng.</a:t>
            </a:r>
          </a:p>
          <a:p>
            <a:pPr>
              <a:lnSpc>
                <a:spcPts val="2853"/>
              </a:lnSpc>
            </a:pPr>
          </a:p>
          <a:p>
            <a:pPr>
              <a:lnSpc>
                <a:spcPts val="2853"/>
              </a:lnSpc>
              <a:spcBef>
                <a:spcPct val="0"/>
              </a:spcBef>
            </a:pPr>
            <a:r>
              <a:rPr lang="en-US" sz="2593">
                <a:solidFill>
                  <a:srgbClr val="000000"/>
                </a:solidFill>
                <a:latin typeface="DM Sans Bold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E8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82036" y="1923226"/>
            <a:ext cx="8927382" cy="5934622"/>
          </a:xfrm>
          <a:custGeom>
            <a:avLst/>
            <a:gdLst/>
            <a:ahLst/>
            <a:cxnLst/>
            <a:rect r="r" b="b" t="t" l="l"/>
            <a:pathLst>
              <a:path h="5934622" w="8927382">
                <a:moveTo>
                  <a:pt x="0" y="0"/>
                </a:moveTo>
                <a:lnTo>
                  <a:pt x="8927382" y="0"/>
                </a:lnTo>
                <a:lnTo>
                  <a:pt x="8927382" y="5934622"/>
                </a:lnTo>
                <a:lnTo>
                  <a:pt x="0" y="593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05909" y="373283"/>
            <a:ext cx="3099886" cy="3099886"/>
          </a:xfrm>
          <a:custGeom>
            <a:avLst/>
            <a:gdLst/>
            <a:ahLst/>
            <a:cxnLst/>
            <a:rect r="r" b="b" t="t" l="l"/>
            <a:pathLst>
              <a:path h="3099886" w="3099886">
                <a:moveTo>
                  <a:pt x="0" y="0"/>
                </a:moveTo>
                <a:lnTo>
                  <a:pt x="3099886" y="0"/>
                </a:lnTo>
                <a:lnTo>
                  <a:pt x="3099886" y="3099886"/>
                </a:lnTo>
                <a:lnTo>
                  <a:pt x="0" y="3099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94033" y="7410831"/>
            <a:ext cx="2361819" cy="2361819"/>
          </a:xfrm>
          <a:custGeom>
            <a:avLst/>
            <a:gdLst/>
            <a:ahLst/>
            <a:cxnLst/>
            <a:rect r="r" b="b" t="t" l="l"/>
            <a:pathLst>
              <a:path h="2361819" w="2361819">
                <a:moveTo>
                  <a:pt x="0" y="0"/>
                </a:moveTo>
                <a:lnTo>
                  <a:pt x="2361819" y="0"/>
                </a:lnTo>
                <a:lnTo>
                  <a:pt x="2361819" y="2361819"/>
                </a:lnTo>
                <a:lnTo>
                  <a:pt x="0" y="2361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32080"/>
            <a:ext cx="577869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Repo Bold Bold"/>
              </a:rPr>
              <a:t>3.Usecase diagram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48584" y="3548323"/>
            <a:ext cx="213489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DM Sans Bold"/>
              </a:rPr>
              <a:t>Interaction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48584" y="4427587"/>
            <a:ext cx="3972421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</a:pPr>
            <a:r>
              <a:rPr lang="en-US" sz="2999">
                <a:solidFill>
                  <a:srgbClr val="000000"/>
                </a:solidFill>
                <a:latin typeface="DM Sans Bold"/>
              </a:rPr>
              <a:t>Player play the game</a:t>
            </a:r>
          </a:p>
          <a:p>
            <a:pPr>
              <a:lnSpc>
                <a:spcPts val="3299"/>
              </a:lnSpc>
            </a:pPr>
          </a:p>
          <a:p>
            <a:pPr>
              <a:lnSpc>
                <a:spcPts val="3299"/>
              </a:lnSpc>
            </a:pPr>
            <a:r>
              <a:rPr lang="en-US" sz="2999">
                <a:solidFill>
                  <a:srgbClr val="000000"/>
                </a:solidFill>
                <a:latin typeface="DM Sans Bold"/>
              </a:rPr>
              <a:t>Player reads guide</a:t>
            </a:r>
          </a:p>
          <a:p>
            <a:pPr>
              <a:lnSpc>
                <a:spcPts val="3299"/>
              </a:lnSpc>
            </a:pPr>
          </a:p>
          <a:p>
            <a:pPr>
              <a:lnSpc>
                <a:spcPts val="32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DM Sans Bold"/>
              </a:rPr>
              <a:t>Player exits the game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38865" y="2028138"/>
            <a:ext cx="12166826" cy="6230724"/>
          </a:xfrm>
          <a:custGeom>
            <a:avLst/>
            <a:gdLst/>
            <a:ahLst/>
            <a:cxnLst/>
            <a:rect r="r" b="b" t="t" l="l"/>
            <a:pathLst>
              <a:path h="6230724" w="12166826">
                <a:moveTo>
                  <a:pt x="0" y="0"/>
                </a:moveTo>
                <a:lnTo>
                  <a:pt x="12166826" y="0"/>
                </a:lnTo>
                <a:lnTo>
                  <a:pt x="12166826" y="6230724"/>
                </a:lnTo>
                <a:lnTo>
                  <a:pt x="0" y="6230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7375" y="1028700"/>
            <a:ext cx="3030569" cy="3030569"/>
          </a:xfrm>
          <a:custGeom>
            <a:avLst/>
            <a:gdLst/>
            <a:ahLst/>
            <a:cxnLst/>
            <a:rect r="r" b="b" t="t" l="l"/>
            <a:pathLst>
              <a:path h="3030569" w="3030569">
                <a:moveTo>
                  <a:pt x="0" y="0"/>
                </a:moveTo>
                <a:lnTo>
                  <a:pt x="3030569" y="0"/>
                </a:lnTo>
                <a:lnTo>
                  <a:pt x="3030569" y="3030569"/>
                </a:lnTo>
                <a:lnTo>
                  <a:pt x="0" y="30305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7394" y="5528331"/>
            <a:ext cx="2730531" cy="2730531"/>
          </a:xfrm>
          <a:custGeom>
            <a:avLst/>
            <a:gdLst/>
            <a:ahLst/>
            <a:cxnLst/>
            <a:rect r="r" b="b" t="t" l="l"/>
            <a:pathLst>
              <a:path h="2730531" w="2730531">
                <a:moveTo>
                  <a:pt x="0" y="0"/>
                </a:moveTo>
                <a:lnTo>
                  <a:pt x="2730531" y="0"/>
                </a:lnTo>
                <a:lnTo>
                  <a:pt x="2730531" y="2730531"/>
                </a:lnTo>
                <a:lnTo>
                  <a:pt x="0" y="2730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5800" y="75565"/>
            <a:ext cx="9863733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4.General class diagram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4975" y="8343090"/>
            <a:ext cx="1830419" cy="1830419"/>
          </a:xfrm>
          <a:custGeom>
            <a:avLst/>
            <a:gdLst/>
            <a:ahLst/>
            <a:cxnLst/>
            <a:rect r="r" b="b" t="t" l="l"/>
            <a:pathLst>
              <a:path h="1830419" w="1830419">
                <a:moveTo>
                  <a:pt x="0" y="0"/>
                </a:moveTo>
                <a:lnTo>
                  <a:pt x="1830419" y="0"/>
                </a:lnTo>
                <a:lnTo>
                  <a:pt x="1830419" y="1830420"/>
                </a:lnTo>
                <a:lnTo>
                  <a:pt x="0" y="1830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09885" y="201999"/>
            <a:ext cx="1894713" cy="1894713"/>
          </a:xfrm>
          <a:custGeom>
            <a:avLst/>
            <a:gdLst/>
            <a:ahLst/>
            <a:cxnLst/>
            <a:rect r="r" b="b" t="t" l="l"/>
            <a:pathLst>
              <a:path h="1894713" w="1894713">
                <a:moveTo>
                  <a:pt x="0" y="0"/>
                </a:moveTo>
                <a:lnTo>
                  <a:pt x="1894713" y="0"/>
                </a:lnTo>
                <a:lnTo>
                  <a:pt x="1894713" y="1894712"/>
                </a:lnTo>
                <a:lnTo>
                  <a:pt x="0" y="1894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96044" y="8220837"/>
            <a:ext cx="2066163" cy="2066163"/>
          </a:xfrm>
          <a:custGeom>
            <a:avLst/>
            <a:gdLst/>
            <a:ahLst/>
            <a:cxnLst/>
            <a:rect r="r" b="b" t="t" l="l"/>
            <a:pathLst>
              <a:path h="2066163" w="2066163">
                <a:moveTo>
                  <a:pt x="0" y="0"/>
                </a:moveTo>
                <a:lnTo>
                  <a:pt x="2066163" y="0"/>
                </a:lnTo>
                <a:lnTo>
                  <a:pt x="2066163" y="2066163"/>
                </a:lnTo>
                <a:lnTo>
                  <a:pt x="0" y="2066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6049" y="1295709"/>
            <a:ext cx="11559963" cy="8877801"/>
          </a:xfrm>
          <a:custGeom>
            <a:avLst/>
            <a:gdLst/>
            <a:ahLst/>
            <a:cxnLst/>
            <a:rect r="r" b="b" t="t" l="l"/>
            <a:pathLst>
              <a:path h="8877801" w="11559963">
                <a:moveTo>
                  <a:pt x="0" y="0"/>
                </a:moveTo>
                <a:lnTo>
                  <a:pt x="11559963" y="0"/>
                </a:lnTo>
                <a:lnTo>
                  <a:pt x="11559963" y="8877801"/>
                </a:lnTo>
                <a:lnTo>
                  <a:pt x="0" y="88778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41605"/>
            <a:ext cx="1237069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5.Class diagram for packages/modules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35148" y="49197"/>
            <a:ext cx="2044731" cy="2044731"/>
          </a:xfrm>
          <a:custGeom>
            <a:avLst/>
            <a:gdLst/>
            <a:ahLst/>
            <a:cxnLst/>
            <a:rect r="r" b="b" t="t" l="l"/>
            <a:pathLst>
              <a:path h="2044731" w="2044731">
                <a:moveTo>
                  <a:pt x="0" y="0"/>
                </a:moveTo>
                <a:lnTo>
                  <a:pt x="2044731" y="0"/>
                </a:lnTo>
                <a:lnTo>
                  <a:pt x="2044731" y="2044731"/>
                </a:lnTo>
                <a:lnTo>
                  <a:pt x="0" y="2044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20709" y="7878082"/>
            <a:ext cx="2172063" cy="2172063"/>
          </a:xfrm>
          <a:custGeom>
            <a:avLst/>
            <a:gdLst/>
            <a:ahLst/>
            <a:cxnLst/>
            <a:rect r="r" b="b" t="t" l="l"/>
            <a:pathLst>
              <a:path h="2172063" w="2172063">
                <a:moveTo>
                  <a:pt x="0" y="0"/>
                </a:moveTo>
                <a:lnTo>
                  <a:pt x="2172063" y="0"/>
                </a:lnTo>
                <a:lnTo>
                  <a:pt x="2172063" y="2172063"/>
                </a:lnTo>
                <a:lnTo>
                  <a:pt x="0" y="2172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83287" y="49197"/>
            <a:ext cx="2001869" cy="2001869"/>
          </a:xfrm>
          <a:custGeom>
            <a:avLst/>
            <a:gdLst/>
            <a:ahLst/>
            <a:cxnLst/>
            <a:rect r="r" b="b" t="t" l="l"/>
            <a:pathLst>
              <a:path h="2001869" w="2001869">
                <a:moveTo>
                  <a:pt x="0" y="0"/>
                </a:moveTo>
                <a:lnTo>
                  <a:pt x="2001869" y="0"/>
                </a:lnTo>
                <a:lnTo>
                  <a:pt x="2001869" y="2001869"/>
                </a:lnTo>
                <a:lnTo>
                  <a:pt x="0" y="2001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4993" y="49197"/>
            <a:ext cx="13548513" cy="10291659"/>
          </a:xfrm>
          <a:custGeom>
            <a:avLst/>
            <a:gdLst/>
            <a:ahLst/>
            <a:cxnLst/>
            <a:rect r="r" b="b" t="t" l="l"/>
            <a:pathLst>
              <a:path h="10291659" w="13548513">
                <a:moveTo>
                  <a:pt x="0" y="0"/>
                </a:moveTo>
                <a:lnTo>
                  <a:pt x="13548513" y="0"/>
                </a:lnTo>
                <a:lnTo>
                  <a:pt x="13548513" y="10291658"/>
                </a:lnTo>
                <a:lnTo>
                  <a:pt x="0" y="10291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54014" y="9163050"/>
            <a:ext cx="366930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kko"/>
              </a:rPr>
              <a:t>class 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66476" y="186896"/>
            <a:ext cx="2455133" cy="2455133"/>
          </a:xfrm>
          <a:custGeom>
            <a:avLst/>
            <a:gdLst/>
            <a:ahLst/>
            <a:cxnLst/>
            <a:rect r="r" b="b" t="t" l="l"/>
            <a:pathLst>
              <a:path h="2455133" w="2455133">
                <a:moveTo>
                  <a:pt x="0" y="0"/>
                </a:moveTo>
                <a:lnTo>
                  <a:pt x="2455133" y="0"/>
                </a:lnTo>
                <a:lnTo>
                  <a:pt x="2455133" y="2455133"/>
                </a:lnTo>
                <a:lnTo>
                  <a:pt x="0" y="2455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2512" y="1253269"/>
            <a:ext cx="5367963" cy="5360679"/>
          </a:xfrm>
          <a:custGeom>
            <a:avLst/>
            <a:gdLst/>
            <a:ahLst/>
            <a:cxnLst/>
            <a:rect r="r" b="b" t="t" l="l"/>
            <a:pathLst>
              <a:path h="5360679" w="5367963">
                <a:moveTo>
                  <a:pt x="0" y="0"/>
                </a:moveTo>
                <a:lnTo>
                  <a:pt x="5367963" y="0"/>
                </a:lnTo>
                <a:lnTo>
                  <a:pt x="5367963" y="5360679"/>
                </a:lnTo>
                <a:lnTo>
                  <a:pt x="0" y="5360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51357" y="4180590"/>
            <a:ext cx="5467252" cy="5077710"/>
          </a:xfrm>
          <a:custGeom>
            <a:avLst/>
            <a:gdLst/>
            <a:ahLst/>
            <a:cxnLst/>
            <a:rect r="r" b="b" t="t" l="l"/>
            <a:pathLst>
              <a:path h="5077710" w="5467252">
                <a:moveTo>
                  <a:pt x="0" y="0"/>
                </a:moveTo>
                <a:lnTo>
                  <a:pt x="5467251" y="0"/>
                </a:lnTo>
                <a:lnTo>
                  <a:pt x="5467251" y="5077710"/>
                </a:lnTo>
                <a:lnTo>
                  <a:pt x="0" y="5077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1605"/>
            <a:ext cx="877500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7.OOP techniques in design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37175" y="2071688"/>
            <a:ext cx="9803706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</a:pPr>
            <a:r>
              <a:rPr lang="en-US" sz="2999">
                <a:solidFill>
                  <a:srgbClr val="000000"/>
                </a:solidFill>
                <a:latin typeface="DM Sans Bold"/>
              </a:rPr>
              <a:t>·Class Gem, BigGem, SmallGem: Class Gem là 1 abstract class được sử dụng để tạo ra 2 class BigGem và SmallGem kế thừa phương thức getPoint() của lớp Gem.</a:t>
            </a:r>
          </a:p>
          <a:p>
            <a:pPr>
              <a:lnSpc>
                <a:spcPts val="32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057400" y="7200900"/>
            <a:ext cx="9803706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</a:pPr>
            <a:r>
              <a:rPr lang="en-US" sz="2999">
                <a:solidFill>
                  <a:srgbClr val="000000"/>
                </a:solidFill>
                <a:latin typeface="DM Sans Bold"/>
              </a:rPr>
              <a:t>· Class Shape, Square, SemiCircle: Class Shape là 1 class được sử dụng để tạo ra 2 class Square và SemiCircle kế thừa thuộc tính position và shape của class Shape.</a:t>
            </a:r>
          </a:p>
          <a:p>
            <a:pPr>
              <a:lnSpc>
                <a:spcPts val="32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87430" y="4559229"/>
            <a:ext cx="2091023" cy="2091023"/>
          </a:xfrm>
          <a:custGeom>
            <a:avLst/>
            <a:gdLst/>
            <a:ahLst/>
            <a:cxnLst/>
            <a:rect r="r" b="b" t="t" l="l"/>
            <a:pathLst>
              <a:path h="2091023" w="2091023">
                <a:moveTo>
                  <a:pt x="0" y="0"/>
                </a:moveTo>
                <a:lnTo>
                  <a:pt x="2091023" y="0"/>
                </a:lnTo>
                <a:lnTo>
                  <a:pt x="2091023" y="2091023"/>
                </a:lnTo>
                <a:lnTo>
                  <a:pt x="0" y="2091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05328" y="2705956"/>
            <a:ext cx="2244645" cy="2437544"/>
          </a:xfrm>
          <a:custGeom>
            <a:avLst/>
            <a:gdLst/>
            <a:ahLst/>
            <a:cxnLst/>
            <a:rect r="r" b="b" t="t" l="l"/>
            <a:pathLst>
              <a:path h="2437544" w="2244645">
                <a:moveTo>
                  <a:pt x="0" y="0"/>
                </a:moveTo>
                <a:lnTo>
                  <a:pt x="2244645" y="0"/>
                </a:lnTo>
                <a:lnTo>
                  <a:pt x="2244645" y="2437544"/>
                </a:lnTo>
                <a:lnTo>
                  <a:pt x="0" y="2437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01831" y="2528186"/>
            <a:ext cx="5688775" cy="7758814"/>
          </a:xfrm>
          <a:custGeom>
            <a:avLst/>
            <a:gdLst/>
            <a:ahLst/>
            <a:cxnLst/>
            <a:rect r="r" b="b" t="t" l="l"/>
            <a:pathLst>
              <a:path h="7758814" w="5688775">
                <a:moveTo>
                  <a:pt x="0" y="0"/>
                </a:moveTo>
                <a:lnTo>
                  <a:pt x="5688775" y="0"/>
                </a:lnTo>
                <a:lnTo>
                  <a:pt x="5688775" y="7758814"/>
                </a:lnTo>
                <a:lnTo>
                  <a:pt x="0" y="77588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8364051" cy="7865635"/>
          </a:xfrm>
          <a:custGeom>
            <a:avLst/>
            <a:gdLst/>
            <a:ahLst/>
            <a:cxnLst/>
            <a:rect r="r" b="b" t="t" l="l"/>
            <a:pathLst>
              <a:path h="7865635" w="8364051">
                <a:moveTo>
                  <a:pt x="0" y="0"/>
                </a:moveTo>
                <a:lnTo>
                  <a:pt x="8364051" y="0"/>
                </a:lnTo>
                <a:lnTo>
                  <a:pt x="8364051" y="7865635"/>
                </a:lnTo>
                <a:lnTo>
                  <a:pt x="0" y="7865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83681" y="1058132"/>
            <a:ext cx="9043294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</a:pPr>
            <a:r>
              <a:rPr lang="en-US" sz="2999">
                <a:solidFill>
                  <a:srgbClr val="000000"/>
                </a:solidFill>
                <a:latin typeface="DM Sans Bold"/>
              </a:rPr>
              <a:t>·      Class Player, Player1, Player2, BotPlayer: class Player1, Player2, BotPlayer là các class con kế thừa từ class Player</a:t>
            </a:r>
          </a:p>
          <a:p>
            <a:pPr>
              <a:lnSpc>
                <a:spcPts val="32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973877"/>
            <a:ext cx="8286750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</a:pPr>
            <a:r>
              <a:rPr lang="en-US" sz="2999">
                <a:solidFill>
                  <a:srgbClr val="000000"/>
                </a:solidFill>
                <a:latin typeface="DM Sans Bold"/>
              </a:rPr>
              <a:t>·      Class Gem, Shape: mối quan hệ Aggreation, trong Shape có chứa Gem hoặc không chứa, 2 lớp có thể tồn tại độc lập</a:t>
            </a:r>
          </a:p>
          <a:p>
            <a:pPr>
              <a:lnSpc>
                <a:spcPts val="32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2D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04484" y="2668006"/>
            <a:ext cx="2154816" cy="2154816"/>
          </a:xfrm>
          <a:custGeom>
            <a:avLst/>
            <a:gdLst/>
            <a:ahLst/>
            <a:cxnLst/>
            <a:rect r="r" b="b" t="t" l="l"/>
            <a:pathLst>
              <a:path h="2154816" w="2154816">
                <a:moveTo>
                  <a:pt x="0" y="0"/>
                </a:moveTo>
                <a:lnTo>
                  <a:pt x="2154816" y="0"/>
                </a:lnTo>
                <a:lnTo>
                  <a:pt x="2154816" y="2154816"/>
                </a:lnTo>
                <a:lnTo>
                  <a:pt x="0" y="2154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4902194" cy="7042488"/>
          </a:xfrm>
          <a:custGeom>
            <a:avLst/>
            <a:gdLst/>
            <a:ahLst/>
            <a:cxnLst/>
            <a:rect r="r" b="b" t="t" l="l"/>
            <a:pathLst>
              <a:path h="7042488" w="14902194">
                <a:moveTo>
                  <a:pt x="0" y="0"/>
                </a:moveTo>
                <a:lnTo>
                  <a:pt x="14902194" y="0"/>
                </a:lnTo>
                <a:lnTo>
                  <a:pt x="14902194" y="7042488"/>
                </a:lnTo>
                <a:lnTo>
                  <a:pt x="0" y="7042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410450"/>
            <a:ext cx="15757921" cy="287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9"/>
              </a:lnSpc>
            </a:pPr>
            <a:r>
              <a:rPr lang="en-US" sz="2999">
                <a:solidFill>
                  <a:srgbClr val="000000"/>
                </a:solidFill>
                <a:latin typeface="DM Sans Bold"/>
              </a:rPr>
              <a:t>·      Class Square , Board: mối quan hệ Composition, Square là 1 phần của Board, khi Board mất đi thì Square cũng mất và khi Board sinh ra thì Square cũng được sinh ra. 1 Board có 10 Square</a:t>
            </a:r>
          </a:p>
          <a:p>
            <a:pPr algn="just">
              <a:lnSpc>
                <a:spcPts val="3299"/>
              </a:lnSpc>
            </a:pPr>
            <a:r>
              <a:rPr lang="en-US" sz="2999">
                <a:solidFill>
                  <a:srgbClr val="000000"/>
                </a:solidFill>
                <a:latin typeface="DM Sans Bold"/>
              </a:rPr>
              <a:t>·      Class SemiCircle, Board: mối quan hệ Composition, SemiCircle là 1 phần của Board, khi Board mất đi thì SemiCircle cũng mất và khi Board sinh ra thì SemiCircle cũng được sinh ra. 1 Board có 2 SemiCircle.</a:t>
            </a:r>
          </a:p>
          <a:p>
            <a:pPr algn="just">
              <a:lnSpc>
                <a:spcPts val="32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DAF5Fmtwit8</dc:identifier>
  <dcterms:modified xsi:type="dcterms:W3CDTF">2011-08-01T06:04:30Z</dcterms:modified>
  <cp:revision>1</cp:revision>
  <dc:title>Member and assignment</dc:title>
</cp:coreProperties>
</file>